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Noto Serif" panose="02020600060500020200" pitchFamily="18" charset="0"/>
      <p:regular r:id="rId4"/>
    </p:embeddedFont>
    <p:embeddedFont>
      <p:font typeface="Noto Serif Bold" panose="020B0604020202020204" charset="0"/>
      <p:regular r:id="rId5"/>
    </p:embeddedFont>
    <p:embeddedFont>
      <p:font typeface="Open Sans Bold" panose="020B0604020202020204" charset="0"/>
      <p:regular r:id="rId6"/>
    </p:embeddedFont>
    <p:embeddedFont>
      <p:font typeface="Sugo Display" panose="020B0604020202020204" charset="0"/>
      <p:regular r:id="rId7"/>
    </p:embeddedFont>
    <p:embeddedFont>
      <p:font typeface="The Seasons" panose="020B0604020202020204" charset="0"/>
      <p:regular r:id="rId8"/>
    </p:embeddedFont>
    <p:embeddedFont>
      <p:font typeface="Versaille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Matos" userId="f826659212dcb8b0" providerId="LiveId" clId="{64B217FA-A8F8-49E4-9D01-54252ECCC2D5}"/>
    <pc:docChg chg="modSld">
      <pc:chgData name="Juliana Matos" userId="f826659212dcb8b0" providerId="LiveId" clId="{64B217FA-A8F8-49E4-9D01-54252ECCC2D5}" dt="2026-03-18T12:50:56.515" v="5" actId="1076"/>
      <pc:docMkLst>
        <pc:docMk/>
      </pc:docMkLst>
      <pc:sldChg chg="modSp mod">
        <pc:chgData name="Juliana Matos" userId="f826659212dcb8b0" providerId="LiveId" clId="{64B217FA-A8F8-49E4-9D01-54252ECCC2D5}" dt="2026-03-18T12:50:56.515" v="5" actId="1076"/>
        <pc:sldMkLst>
          <pc:docMk/>
          <pc:sldMk cId="0" sldId="256"/>
        </pc:sldMkLst>
        <pc:spChg chg="mod">
          <ac:chgData name="Juliana Matos" userId="f826659212dcb8b0" providerId="LiveId" clId="{64B217FA-A8F8-49E4-9D01-54252ECCC2D5}" dt="2026-03-18T12:50:49.667" v="3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Juliana Matos" userId="f826659212dcb8b0" providerId="LiveId" clId="{64B217FA-A8F8-49E4-9D01-54252ECCC2D5}" dt="2026-03-18T12:50:53.363" v="4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Juliana Matos" userId="f826659212dcb8b0" providerId="LiveId" clId="{64B217FA-A8F8-49E4-9D01-54252ECCC2D5}" dt="2026-03-18T12:50:56.515" v="5" actId="1076"/>
          <ac:spMkLst>
            <pc:docMk/>
            <pc:sldMk cId="0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435" b="-1003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6224334" y="2968981"/>
            <a:ext cx="6542881" cy="232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39"/>
              </a:lnSpc>
            </a:pPr>
            <a:r>
              <a:rPr lang="en-US" sz="13599" b="1" dirty="0" err="1">
                <a:solidFill>
                  <a:srgbClr val="3C31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</a:t>
            </a:r>
            <a:endParaRPr lang="en-US" sz="13599" b="1" dirty="0">
              <a:solidFill>
                <a:srgbClr val="3C312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44107" y="5164025"/>
            <a:ext cx="5503333" cy="1267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spc="1215" dirty="0" err="1">
                <a:solidFill>
                  <a:srgbClr val="3C312A"/>
                </a:solidFill>
                <a:latin typeface="Sugo Display"/>
                <a:ea typeface="Sugo Display"/>
                <a:cs typeface="Sugo Display"/>
                <a:sym typeface="Sugo Display"/>
              </a:rPr>
              <a:t>Subtítulo</a:t>
            </a:r>
            <a:endParaRPr lang="en-US" sz="7599" spc="1215" dirty="0">
              <a:solidFill>
                <a:srgbClr val="3C312A"/>
              </a:solidFill>
              <a:latin typeface="Sugo Display"/>
              <a:ea typeface="Sugo Display"/>
              <a:cs typeface="Sugo Display"/>
              <a:sym typeface="Sugo Displ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53881" y="6462087"/>
            <a:ext cx="2083783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543" dirty="0">
                <a:solidFill>
                  <a:srgbClr val="3C312A"/>
                </a:solidFill>
                <a:latin typeface="Sugo Display"/>
                <a:ea typeface="Sugo Display"/>
                <a:cs typeface="Sugo Display"/>
                <a:sym typeface="Sugo Display"/>
              </a:rPr>
              <a:t>Corpo</a:t>
            </a:r>
          </a:p>
        </p:txBody>
      </p:sp>
      <p:sp>
        <p:nvSpPr>
          <p:cNvPr id="6" name="Freeform 6"/>
          <p:cNvSpPr/>
          <p:nvPr/>
        </p:nvSpPr>
        <p:spPr>
          <a:xfrm>
            <a:off x="11019172" y="412901"/>
            <a:ext cx="2017990" cy="606100"/>
          </a:xfrm>
          <a:custGeom>
            <a:avLst/>
            <a:gdLst/>
            <a:ahLst/>
            <a:cxnLst/>
            <a:rect l="l" t="t" r="r" b="b"/>
            <a:pathLst>
              <a:path w="2017990" h="606100">
                <a:moveTo>
                  <a:pt x="0" y="0"/>
                </a:moveTo>
                <a:lnTo>
                  <a:pt x="2017990" y="0"/>
                </a:lnTo>
                <a:lnTo>
                  <a:pt x="2017990" y="606100"/>
                </a:lnTo>
                <a:lnTo>
                  <a:pt x="0" y="606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855" b="-985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13037162" y="418618"/>
            <a:ext cx="4990200" cy="519798"/>
            <a:chOff x="0" y="0"/>
            <a:chExt cx="6653599" cy="693064"/>
          </a:xfrm>
        </p:grpSpPr>
        <p:sp>
          <p:nvSpPr>
            <p:cNvPr id="8" name="Freeform 8"/>
            <p:cNvSpPr/>
            <p:nvPr/>
          </p:nvSpPr>
          <p:spPr>
            <a:xfrm>
              <a:off x="5151940" y="38341"/>
              <a:ext cx="1501659" cy="654723"/>
            </a:xfrm>
            <a:custGeom>
              <a:avLst/>
              <a:gdLst/>
              <a:ahLst/>
              <a:cxnLst/>
              <a:rect l="l" t="t" r="r" b="b"/>
              <a:pathLst>
                <a:path w="1501659" h="654723">
                  <a:moveTo>
                    <a:pt x="0" y="0"/>
                  </a:moveTo>
                  <a:lnTo>
                    <a:pt x="1501659" y="0"/>
                  </a:lnTo>
                  <a:lnTo>
                    <a:pt x="1501659" y="654723"/>
                  </a:lnTo>
                  <a:lnTo>
                    <a:pt x="0" y="654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3184450" y="0"/>
              <a:ext cx="1776551" cy="693064"/>
            </a:xfrm>
            <a:custGeom>
              <a:avLst/>
              <a:gdLst/>
              <a:ahLst/>
              <a:cxnLst/>
              <a:rect l="l" t="t" r="r" b="b"/>
              <a:pathLst>
                <a:path w="1776551" h="693064">
                  <a:moveTo>
                    <a:pt x="0" y="0"/>
                  </a:moveTo>
                  <a:lnTo>
                    <a:pt x="1776550" y="0"/>
                  </a:lnTo>
                  <a:lnTo>
                    <a:pt x="1776550" y="693064"/>
                  </a:lnTo>
                  <a:lnTo>
                    <a:pt x="0" y="69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5096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32914" y="169674"/>
              <a:ext cx="1951536" cy="353716"/>
            </a:xfrm>
            <a:custGeom>
              <a:avLst/>
              <a:gdLst/>
              <a:ahLst/>
              <a:cxnLst/>
              <a:rect l="l" t="t" r="r" b="b"/>
              <a:pathLst>
                <a:path w="1951536" h="353716">
                  <a:moveTo>
                    <a:pt x="0" y="0"/>
                  </a:moveTo>
                  <a:lnTo>
                    <a:pt x="1951536" y="0"/>
                  </a:lnTo>
                  <a:lnTo>
                    <a:pt x="1951536" y="353716"/>
                  </a:lnTo>
                  <a:lnTo>
                    <a:pt x="0" y="353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69919"/>
              <a:ext cx="1422640" cy="290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3"/>
                </a:lnSpc>
              </a:pPr>
              <a:r>
                <a:rPr lang="en-US" sz="1416" b="1" dirty="0" err="1">
                  <a:solidFill>
                    <a:srgbClr val="3C312A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Apoio</a:t>
              </a:r>
              <a:r>
                <a:rPr lang="en-US" sz="1416" b="1" dirty="0">
                  <a:solidFill>
                    <a:srgbClr val="3C312A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: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8324155" y="314694"/>
            <a:ext cx="2343241" cy="727647"/>
          </a:xfrm>
          <a:custGeom>
            <a:avLst/>
            <a:gdLst/>
            <a:ahLst/>
            <a:cxnLst/>
            <a:rect l="l" t="t" r="r" b="b"/>
            <a:pathLst>
              <a:path w="2343241" h="727647">
                <a:moveTo>
                  <a:pt x="0" y="0"/>
                </a:moveTo>
                <a:lnTo>
                  <a:pt x="2343241" y="0"/>
                </a:lnTo>
                <a:lnTo>
                  <a:pt x="2343241" y="727647"/>
                </a:lnTo>
                <a:lnTo>
                  <a:pt x="0" y="7276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855" b="-98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608217" y="37297"/>
            <a:ext cx="6587983" cy="470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713">
                <a:solidFill>
                  <a:srgbClr val="3C312A"/>
                </a:solidFill>
                <a:latin typeface="Noto Serif"/>
                <a:ea typeface="Noto Serif"/>
                <a:cs typeface="Noto Serif"/>
                <a:sym typeface="Noto Serif"/>
              </a:rPr>
              <a:t>XVII CONPE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323" y="498655"/>
            <a:ext cx="7525769" cy="17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"/>
              </a:lnSpc>
            </a:pPr>
            <a:r>
              <a:rPr lang="en-US" sz="1092" b="1">
                <a:solidFill>
                  <a:srgbClr val="3C31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27, 28 e 29 de julho de 2026 / Cascavel - PR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323" y="839903"/>
            <a:ext cx="792419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</a:pP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Psicologia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 Escolar e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Educacional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 e a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valorização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 do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trabalho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docente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: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escola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presente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!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707128" y="3279457"/>
            <a:ext cx="4580872" cy="7070157"/>
            <a:chOff x="0" y="0"/>
            <a:chExt cx="6107830" cy="94268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107830" cy="9426876"/>
            </a:xfrm>
            <a:custGeom>
              <a:avLst/>
              <a:gdLst/>
              <a:ahLst/>
              <a:cxnLst/>
              <a:rect l="l" t="t" r="r" b="b"/>
              <a:pathLst>
                <a:path w="6107830" h="9426876">
                  <a:moveTo>
                    <a:pt x="0" y="0"/>
                  </a:moveTo>
                  <a:lnTo>
                    <a:pt x="6107830" y="0"/>
                  </a:lnTo>
                  <a:lnTo>
                    <a:pt x="6107830" y="9426876"/>
                  </a:lnTo>
                  <a:lnTo>
                    <a:pt x="0" y="942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532826" y="8833553"/>
              <a:ext cx="2455276" cy="405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98"/>
                </a:lnSpc>
              </a:pPr>
              <a:r>
                <a:rPr lang="en-US" sz="1784" spc="285">
                  <a:solidFill>
                    <a:srgbClr val="3C312A">
                      <a:alpha val="24706"/>
                    </a:srgbClr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Dirceu Rosa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435" b="-1003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457200" y="1582161"/>
            <a:ext cx="4878183" cy="1267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spc="1215" dirty="0" err="1">
                <a:solidFill>
                  <a:srgbClr val="3C312A"/>
                </a:solidFill>
                <a:latin typeface="Sugo Display"/>
                <a:ea typeface="Sugo Display"/>
                <a:cs typeface="Sugo Display"/>
                <a:sym typeface="Sugo Display"/>
              </a:rPr>
              <a:t>Subtítulo</a:t>
            </a:r>
            <a:endParaRPr lang="en-US" sz="7599" spc="1215" dirty="0">
              <a:solidFill>
                <a:srgbClr val="3C312A"/>
              </a:solidFill>
              <a:latin typeface="Sugo Display"/>
              <a:ea typeface="Sugo Display"/>
              <a:cs typeface="Sugo Display"/>
              <a:sym typeface="Sugo Displ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8217" y="2921885"/>
            <a:ext cx="1921102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543" dirty="0">
                <a:solidFill>
                  <a:srgbClr val="3C312A"/>
                </a:solidFill>
                <a:latin typeface="Sugo Display"/>
                <a:ea typeface="Sugo Display"/>
                <a:cs typeface="Sugo Display"/>
                <a:sym typeface="Sugo Display"/>
              </a:rPr>
              <a:t>Corpo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8217" y="37297"/>
            <a:ext cx="6587983" cy="470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713">
                <a:solidFill>
                  <a:srgbClr val="3C312A"/>
                </a:solidFill>
                <a:latin typeface="Noto Serif"/>
                <a:ea typeface="Noto Serif"/>
                <a:cs typeface="Noto Serif"/>
                <a:sym typeface="Noto Serif"/>
              </a:rPr>
              <a:t>XVII CONPE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323" y="498655"/>
            <a:ext cx="7525769" cy="17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"/>
              </a:lnSpc>
            </a:pPr>
            <a:r>
              <a:rPr lang="en-US" sz="1092" b="1">
                <a:solidFill>
                  <a:srgbClr val="3C312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27, 28 e 29 de julho e 2026 / Cascavel - PR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323" y="839903"/>
            <a:ext cx="733053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"/>
              </a:lnSpc>
            </a:pP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Psicologia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 Escolar e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Educacional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 e a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valorização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 do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trabalho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docente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: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escola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 </a:t>
            </a:r>
            <a:r>
              <a:rPr lang="en-US" sz="1400" dirty="0" err="1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presente</a:t>
            </a:r>
            <a:r>
              <a:rPr lang="en-US" sz="1400" dirty="0">
                <a:solidFill>
                  <a:srgbClr val="3C312A"/>
                </a:solidFill>
                <a:latin typeface="Versailles"/>
                <a:ea typeface="Versailles"/>
                <a:cs typeface="Versailles"/>
                <a:sym typeface="Versailles"/>
              </a:rPr>
              <a:t>!</a:t>
            </a:r>
          </a:p>
        </p:txBody>
      </p:sp>
      <p:sp>
        <p:nvSpPr>
          <p:cNvPr id="8" name="Freeform 8"/>
          <p:cNvSpPr/>
          <p:nvPr/>
        </p:nvSpPr>
        <p:spPr>
          <a:xfrm>
            <a:off x="11019172" y="412901"/>
            <a:ext cx="2017990" cy="606100"/>
          </a:xfrm>
          <a:custGeom>
            <a:avLst/>
            <a:gdLst/>
            <a:ahLst/>
            <a:cxnLst/>
            <a:rect l="l" t="t" r="r" b="b"/>
            <a:pathLst>
              <a:path w="2017990" h="606100">
                <a:moveTo>
                  <a:pt x="0" y="0"/>
                </a:moveTo>
                <a:lnTo>
                  <a:pt x="2017990" y="0"/>
                </a:lnTo>
                <a:lnTo>
                  <a:pt x="2017990" y="606100"/>
                </a:lnTo>
                <a:lnTo>
                  <a:pt x="0" y="606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855" b="-985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13037162" y="418618"/>
            <a:ext cx="4990200" cy="519798"/>
            <a:chOff x="0" y="0"/>
            <a:chExt cx="6653599" cy="693064"/>
          </a:xfrm>
        </p:grpSpPr>
        <p:sp>
          <p:nvSpPr>
            <p:cNvPr id="10" name="Freeform 10"/>
            <p:cNvSpPr/>
            <p:nvPr/>
          </p:nvSpPr>
          <p:spPr>
            <a:xfrm>
              <a:off x="5151940" y="38341"/>
              <a:ext cx="1501659" cy="654723"/>
            </a:xfrm>
            <a:custGeom>
              <a:avLst/>
              <a:gdLst/>
              <a:ahLst/>
              <a:cxnLst/>
              <a:rect l="l" t="t" r="r" b="b"/>
              <a:pathLst>
                <a:path w="1501659" h="654723">
                  <a:moveTo>
                    <a:pt x="0" y="0"/>
                  </a:moveTo>
                  <a:lnTo>
                    <a:pt x="1501659" y="0"/>
                  </a:lnTo>
                  <a:lnTo>
                    <a:pt x="1501659" y="654723"/>
                  </a:lnTo>
                  <a:lnTo>
                    <a:pt x="0" y="654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184450" y="0"/>
              <a:ext cx="1776551" cy="693064"/>
            </a:xfrm>
            <a:custGeom>
              <a:avLst/>
              <a:gdLst/>
              <a:ahLst/>
              <a:cxnLst/>
              <a:rect l="l" t="t" r="r" b="b"/>
              <a:pathLst>
                <a:path w="1776551" h="693064">
                  <a:moveTo>
                    <a:pt x="0" y="0"/>
                  </a:moveTo>
                  <a:lnTo>
                    <a:pt x="1776550" y="0"/>
                  </a:lnTo>
                  <a:lnTo>
                    <a:pt x="1776550" y="693064"/>
                  </a:lnTo>
                  <a:lnTo>
                    <a:pt x="0" y="69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5096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232914" y="169674"/>
              <a:ext cx="1951536" cy="353716"/>
            </a:xfrm>
            <a:custGeom>
              <a:avLst/>
              <a:gdLst/>
              <a:ahLst/>
              <a:cxnLst/>
              <a:rect l="l" t="t" r="r" b="b"/>
              <a:pathLst>
                <a:path w="1951536" h="353716">
                  <a:moveTo>
                    <a:pt x="0" y="0"/>
                  </a:moveTo>
                  <a:lnTo>
                    <a:pt x="1951536" y="0"/>
                  </a:lnTo>
                  <a:lnTo>
                    <a:pt x="1951536" y="353716"/>
                  </a:lnTo>
                  <a:lnTo>
                    <a:pt x="0" y="353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9919"/>
              <a:ext cx="1422640" cy="290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3"/>
                </a:lnSpc>
              </a:pPr>
              <a:r>
                <a:rPr lang="en-US" sz="1416" b="1">
                  <a:solidFill>
                    <a:srgbClr val="3C312A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Apoio: 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324155" y="314694"/>
            <a:ext cx="2343241" cy="727647"/>
          </a:xfrm>
          <a:custGeom>
            <a:avLst/>
            <a:gdLst/>
            <a:ahLst/>
            <a:cxnLst/>
            <a:rect l="l" t="t" r="r" b="b"/>
            <a:pathLst>
              <a:path w="2343241" h="727647">
                <a:moveTo>
                  <a:pt x="0" y="0"/>
                </a:moveTo>
                <a:lnTo>
                  <a:pt x="2343241" y="0"/>
                </a:lnTo>
                <a:lnTo>
                  <a:pt x="2343241" y="727647"/>
                </a:lnTo>
                <a:lnTo>
                  <a:pt x="0" y="7276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855" b="-985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Group 15"/>
          <p:cNvGrpSpPr/>
          <p:nvPr/>
        </p:nvGrpSpPr>
        <p:grpSpPr>
          <a:xfrm>
            <a:off x="13707128" y="3216843"/>
            <a:ext cx="4580872" cy="7070157"/>
            <a:chOff x="0" y="0"/>
            <a:chExt cx="6107830" cy="94268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107830" cy="9426876"/>
            </a:xfrm>
            <a:custGeom>
              <a:avLst/>
              <a:gdLst/>
              <a:ahLst/>
              <a:cxnLst/>
              <a:rect l="l" t="t" r="r" b="b"/>
              <a:pathLst>
                <a:path w="6107830" h="9426876">
                  <a:moveTo>
                    <a:pt x="0" y="0"/>
                  </a:moveTo>
                  <a:lnTo>
                    <a:pt x="6107830" y="0"/>
                  </a:lnTo>
                  <a:lnTo>
                    <a:pt x="6107830" y="9426876"/>
                  </a:lnTo>
                  <a:lnTo>
                    <a:pt x="0" y="942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532826" y="8833553"/>
              <a:ext cx="2455276" cy="405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98"/>
                </a:lnSpc>
              </a:pPr>
              <a:r>
                <a:rPr lang="en-US" sz="1784" spc="285">
                  <a:solidFill>
                    <a:srgbClr val="3C312A">
                      <a:alpha val="24706"/>
                    </a:srgbClr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Dirceu Rosa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</Words>
  <Application>Microsoft Office PowerPoint</Application>
  <PresentationFormat>Personalizar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1" baseType="lpstr">
      <vt:lpstr>Sugo Display</vt:lpstr>
      <vt:lpstr>Calibri</vt:lpstr>
      <vt:lpstr>Arial</vt:lpstr>
      <vt:lpstr>Open Sans Bold</vt:lpstr>
      <vt:lpstr>Noto Serif Bold</vt:lpstr>
      <vt:lpstr>Noto Serif</vt:lpstr>
      <vt:lpstr>The Seasons</vt:lpstr>
      <vt:lpstr>Versailles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Slide</dc:title>
  <cp:lastModifiedBy>Juliana Matos</cp:lastModifiedBy>
  <cp:revision>2</cp:revision>
  <dcterms:created xsi:type="dcterms:W3CDTF">2006-08-16T00:00:00Z</dcterms:created>
  <dcterms:modified xsi:type="dcterms:W3CDTF">2026-03-18T12:51:01Z</dcterms:modified>
  <dc:identifier>DAG_1arW5Xc</dc:identifier>
</cp:coreProperties>
</file>